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" Target="slides/slide1.xml"/><Relationship Id="rId27" Type="http://schemas.openxmlformats.org/officeDocument/2006/relationships/slide" Target="slides/slide2.xml"/><Relationship Id="rId28" Type="http://schemas.openxmlformats.org/officeDocument/2006/relationships/slide" Target="slides/slide3.xml"/><Relationship Id="rId29" Type="http://schemas.openxmlformats.org/officeDocument/2006/relationships/slide" Target="slides/slide4.xml"/><Relationship Id="rId30" Type="http://schemas.openxmlformats.org/officeDocument/2006/relationships/slide" Target="slides/slide5.xml"/><Relationship Id="rId31" Type="http://schemas.openxmlformats.org/officeDocument/2006/relationships/slide" Target="slides/slide6.xml"/><Relationship Id="rId32" Type="http://schemas.openxmlformats.org/officeDocument/2006/relationships/slide" Target="slides/slide7.xml"/><Relationship Id="rId33" Type="http://schemas.openxmlformats.org/officeDocument/2006/relationships/slide" Target="slides/slide8.xml"/><Relationship Id="rId34" Type="http://schemas.openxmlformats.org/officeDocument/2006/relationships/slide" Target="slides/slide9.xml"/><Relationship Id="rId35" Type="http://schemas.openxmlformats.org/officeDocument/2006/relationships/slide" Target="slides/slide10.xml"/><Relationship Id="rId36" Type="http://schemas.openxmlformats.org/officeDocument/2006/relationships/slide" Target="slides/slide11.xml"/><Relationship Id="rId37" Type="http://schemas.openxmlformats.org/officeDocument/2006/relationships/slide" Target="slides/slide12.xml"/><Relationship Id="rId3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2440" cy="829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2440" cy="829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2440" cy="829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2440" cy="829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tBDfr" TargetMode="External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2098800" y="967680"/>
            <a:ext cx="6792480" cy="1676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55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55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" name="Google Shape;11;p2"/>
          <p:cNvCxnSpPr/>
          <p:nvPr/>
        </p:nvCxnSpPr>
        <p:spPr>
          <a:xfrm flipH="1">
            <a:off x="5356080" y="2571480"/>
            <a:ext cx="378828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912200" y="768960"/>
            <a:ext cx="4003200" cy="75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fr-FR" sz="45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title"/>
          </p:nvPr>
        </p:nvSpPr>
        <p:spPr>
          <a:xfrm>
            <a:off x="228960" y="3058200"/>
            <a:ext cx="4003200" cy="75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45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2440" cy="82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45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7" name="Google Shape;104;p20"/>
          <p:cNvSpPr/>
          <p:nvPr/>
        </p:nvSpPr>
        <p:spPr>
          <a:xfrm>
            <a:off x="6557400" y="3947400"/>
            <a:ext cx="2357280" cy="72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r" defTabSz="914400">
              <a:lnSpc>
                <a:spcPct val="100000"/>
              </a:lnSpc>
              <a:tabLst>
                <a:tab algn="l" pos="0"/>
              </a:tabLst>
            </a:pPr>
            <a:r>
              <a:rPr b="1" lang="en" sz="1000" spc="-1" strike="noStrike">
                <a:solidFill>
                  <a:schemeClr val="dk1"/>
                </a:solidFill>
                <a:latin typeface="Karla"/>
                <a:ea typeface="Karla"/>
              </a:rPr>
              <a:t>CREDITS</a:t>
            </a:r>
            <a:r>
              <a:rPr b="0" lang="en" sz="1000" spc="-1" strike="noStrike">
                <a:solidFill>
                  <a:schemeClr val="dk1"/>
                </a:solidFill>
                <a:latin typeface="Karla Light"/>
                <a:ea typeface="Karla Light"/>
              </a:rPr>
              <a:t>: This presentation template was created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Karla"/>
                <a:ea typeface="Karla"/>
                <a:hlinkClick r:id="rId2"/>
              </a:rPr>
              <a:t>Slidesgo</a:t>
            </a:r>
            <a:r>
              <a:rPr b="0" lang="en" sz="1000" spc="-1" strike="noStrike">
                <a:solidFill>
                  <a:schemeClr val="dk1"/>
                </a:solidFill>
                <a:latin typeface="Karla Light"/>
                <a:ea typeface="Karla Light"/>
              </a:rPr>
              <a:t>, and includes icons, infographics &amp; images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Karla"/>
                <a:ea typeface="Karla"/>
                <a:hlinkClick r:id="rId3"/>
              </a:rPr>
              <a:t>Freepik</a:t>
            </a:r>
            <a:r>
              <a:rPr b="1" lang="en" sz="1000" spc="-1" strike="noStrike">
                <a:solidFill>
                  <a:schemeClr val="dk1"/>
                </a:solidFill>
                <a:latin typeface="Karla"/>
                <a:ea typeface="Karla"/>
              </a:rPr>
              <a:t> </a:t>
            </a:r>
            <a:endParaRPr b="0" lang="en-US" sz="10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228600" y="465480"/>
            <a:ext cx="6225480" cy="1964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5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7647120" y="3453120"/>
            <a:ext cx="1267920" cy="89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fr-FR" sz="5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41" name="Google Shape;16;p3"/>
          <p:cNvCxnSpPr/>
          <p:nvPr/>
        </p:nvCxnSpPr>
        <p:spPr>
          <a:xfrm flipH="1">
            <a:off x="0" y="2571480"/>
            <a:ext cx="382536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211400" y="1963800"/>
            <a:ext cx="7703640" cy="1563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6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998160" cy="1445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609560" y="2066040"/>
            <a:ext cx="3823920" cy="253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715720" y="0"/>
            <a:ext cx="342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3333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6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6575760" cy="799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6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2168280" cy="7261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112;p25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115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28600" y="631800"/>
            <a:ext cx="35150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title"/>
          </p:nvPr>
        </p:nvSpPr>
        <p:spPr>
          <a:xfrm>
            <a:off x="4396320" y="4430880"/>
            <a:ext cx="6001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title"/>
          </p:nvPr>
        </p:nvSpPr>
        <p:spPr>
          <a:xfrm>
            <a:off x="4396320" y="3001320"/>
            <a:ext cx="6001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4396320" y="2214720"/>
            <a:ext cx="59940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title"/>
          </p:nvPr>
        </p:nvSpPr>
        <p:spPr>
          <a:xfrm>
            <a:off x="4396320" y="3728880"/>
            <a:ext cx="6001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PlaceHolder 6"/>
          <p:cNvSpPr>
            <a:spLocks noGrp="1"/>
          </p:cNvSpPr>
          <p:nvPr>
            <p:ph type="title"/>
          </p:nvPr>
        </p:nvSpPr>
        <p:spPr>
          <a:xfrm>
            <a:off x="8314920" y="4430880"/>
            <a:ext cx="6001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" name="PlaceHolder 7"/>
          <p:cNvSpPr>
            <a:spLocks noGrp="1"/>
          </p:cNvSpPr>
          <p:nvPr>
            <p:ph type="title"/>
          </p:nvPr>
        </p:nvSpPr>
        <p:spPr>
          <a:xfrm>
            <a:off x="8314920" y="3001320"/>
            <a:ext cx="6001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" name="PlaceHolder 8"/>
          <p:cNvSpPr>
            <a:spLocks noGrp="1"/>
          </p:cNvSpPr>
          <p:nvPr>
            <p:ph type="title"/>
          </p:nvPr>
        </p:nvSpPr>
        <p:spPr>
          <a:xfrm>
            <a:off x="8314920" y="2214720"/>
            <a:ext cx="59940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" name="PlaceHolder 9"/>
          <p:cNvSpPr>
            <a:spLocks noGrp="1"/>
          </p:cNvSpPr>
          <p:nvPr>
            <p:ph type="title"/>
          </p:nvPr>
        </p:nvSpPr>
        <p:spPr>
          <a:xfrm>
            <a:off x="8314920" y="3728880"/>
            <a:ext cx="6001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080" cy="69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6" name="Google Shape;66;p14"/>
          <p:cNvCxnSpPr/>
          <p:nvPr/>
        </p:nvCxnSpPr>
        <p:spPr>
          <a:xfrm flipH="1">
            <a:off x="3011400" y="2030040"/>
            <a:ext cx="61632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322960" cy="1827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228600" y="2521440"/>
            <a:ext cx="5322960" cy="2392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715720" y="0"/>
            <a:ext cx="342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3333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1" name="Google Shape;71;p15"/>
          <p:cNvCxnSpPr/>
          <p:nvPr/>
        </p:nvCxnSpPr>
        <p:spPr>
          <a:xfrm flipH="1">
            <a:off x="-453600" y="2135520"/>
            <a:ext cx="552924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308760" y="2163960"/>
            <a:ext cx="67860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title"/>
          </p:nvPr>
        </p:nvSpPr>
        <p:spPr>
          <a:xfrm>
            <a:off x="243360" y="2163960"/>
            <a:ext cx="6775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title"/>
          </p:nvPr>
        </p:nvSpPr>
        <p:spPr>
          <a:xfrm>
            <a:off x="6375240" y="2163960"/>
            <a:ext cx="67860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6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28600" y="434232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title"/>
          </p:nvPr>
        </p:nvSpPr>
        <p:spPr>
          <a:xfrm>
            <a:off x="6053760" y="207072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title"/>
          </p:nvPr>
        </p:nvSpPr>
        <p:spPr>
          <a:xfrm>
            <a:off x="6053760" y="5925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title"/>
          </p:nvPr>
        </p:nvSpPr>
        <p:spPr>
          <a:xfrm>
            <a:off x="3381480" y="592560"/>
            <a:ext cx="86400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title"/>
          </p:nvPr>
        </p:nvSpPr>
        <p:spPr>
          <a:xfrm>
            <a:off x="3381480" y="207072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" name="PlaceHolder 6"/>
          <p:cNvSpPr>
            <a:spLocks noGrp="1"/>
          </p:cNvSpPr>
          <p:nvPr>
            <p:ph type="title"/>
          </p:nvPr>
        </p:nvSpPr>
        <p:spPr>
          <a:xfrm>
            <a:off x="709200" y="5925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" name="PlaceHolder 7"/>
          <p:cNvSpPr>
            <a:spLocks noGrp="1"/>
          </p:cNvSpPr>
          <p:nvPr>
            <p:ph type="title"/>
          </p:nvPr>
        </p:nvSpPr>
        <p:spPr>
          <a:xfrm>
            <a:off x="709200" y="207072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6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095560" y="971640"/>
            <a:ext cx="6791040" cy="1676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5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Containers e Orquestração</a:t>
            </a:r>
            <a:endParaRPr b="0" lang="fr-FR" sz="5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ubTitle"/>
          </p:nvPr>
        </p:nvSpPr>
        <p:spPr>
          <a:xfrm>
            <a:off x="266760" y="4305240"/>
            <a:ext cx="5248080" cy="561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chemeClr val="dk1"/>
                </a:solidFill>
                <a:latin typeface="Karla Light"/>
                <a:ea typeface="Karla Light"/>
              </a:rPr>
              <a:t>Fundamentos de Containers, Docker e Kubernetes</a:t>
            </a:r>
            <a:endParaRPr b="0" lang="en-US" sz="16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69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Kubernetes: fundamentos e casos de uso em produção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3009960" y="2571840"/>
            <a:ext cx="5905080" cy="234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Karla Light"/>
                <a:ea typeface="Karla Light"/>
              </a:rPr>
              <a:t>Kubernetes é um sistema de orquestração de containers que automatiza o deployment, a escala e a operação de aplicações containerizadas. Criado pela Google, ele fornece uma solução robusta para gerenciar aplicações em ambientes de produção. Seus principais conceitos incluem Pods, que são as menores unidades executáveis, e Services, que permitem a comunicação entre diferentes componentes da aplicação. O Kubernetes é amplamente utilizado em arquiteturas de microserviços, onde as aplicações são divididas em serviços menores, escaláveis de forma independente.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166;p30" descr=""/>
          <p:cNvPicPr/>
          <p:nvPr/>
        </p:nvPicPr>
        <p:blipFill>
          <a:blip r:embed="rId1">
            <a:alphaModFix amt="60000"/>
          </a:blip>
          <a:srcRect l="24910" t="46081" r="51100" b="0"/>
          <a:stretch/>
        </p:blipFill>
        <p:spPr>
          <a:xfrm>
            <a:off x="5715720" y="0"/>
            <a:ext cx="3427920" cy="5143320"/>
          </a:xfrm>
          <a:prstGeom prst="rect">
            <a:avLst/>
          </a:prstGeom>
          <a:ln w="0">
            <a:noFill/>
          </a:ln>
        </p:spPr>
      </p:pic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32404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Conclusões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228600" y="2523960"/>
            <a:ext cx="5324040" cy="239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Karla Light"/>
                <a:ea typeface="Karla Light"/>
              </a:rPr>
              <a:t>Em resumo, a utilização de containers, juntamente com ferramentas como Docker e Kubernetes, representa uma evolução significativa na maneira como as aplicações são desenvolvidas, implantadas e geridas. A portabilidade e a consistência oferecidas por containers permitem que as equipes de desenvolvimento atendam à demanda por agilidade e eficiência. A adoção de soluções de orquestração como o Kubernetes se torna essencial para gerenciar aplicações em produção, especialmente em cenários complexos e em escala, garantindo que as melhores práticas de desenvolvimento e operação sejam seguidas.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4240" cy="828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96636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5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Thank you!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228600" y="1057320"/>
            <a:ext cx="5124240" cy="952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Karla Light"/>
                <a:ea typeface="Karla Light"/>
              </a:rPr>
              <a:t>Do you have any questions?</a:t>
            </a:r>
            <a:endParaRPr b="0" lang="en-US" sz="1200" spc="-1" strike="noStrike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95" name="Google Shape;285;p40"/>
          <p:cNvGrpSpPr/>
          <p:nvPr/>
        </p:nvGrpSpPr>
        <p:grpSpPr>
          <a:xfrm>
            <a:off x="6903720" y="3529440"/>
            <a:ext cx="275760" cy="275760"/>
            <a:chOff x="6903720" y="3529440"/>
            <a:chExt cx="275760" cy="275760"/>
          </a:xfrm>
        </p:grpSpPr>
        <p:sp>
          <p:nvSpPr>
            <p:cNvPr id="96" name="Google Shape;286;p40"/>
            <p:cNvSpPr/>
            <p:nvPr/>
          </p:nvSpPr>
          <p:spPr>
            <a:xfrm>
              <a:off x="6903720" y="3529440"/>
              <a:ext cx="275760" cy="275760"/>
            </a:xfrm>
            <a:custGeom>
              <a:avLst/>
              <a:gdLst>
                <a:gd name="textAreaLeft" fmla="*/ 0 w 275760"/>
                <a:gd name="textAreaRight" fmla="*/ 276120 w 275760"/>
                <a:gd name="textAreaTop" fmla="*/ 0 h 275760"/>
                <a:gd name="textAreaBottom" fmla="*/ 276120 h 275760"/>
              </a:gdLst>
              <a:ahLst/>
              <a:rect l="textAreaLeft" t="textAreaTop" r="textAreaRight" b="textAreaBottom"/>
              <a:pathLst>
                <a:path w="6764" h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97" name="Google Shape;287;p40"/>
            <p:cNvSpPr/>
            <p:nvPr/>
          </p:nvSpPr>
          <p:spPr>
            <a:xfrm>
              <a:off x="6967800" y="3594960"/>
              <a:ext cx="146880" cy="144000"/>
            </a:xfrm>
            <a:custGeom>
              <a:avLst/>
              <a:gdLst>
                <a:gd name="textAreaLeft" fmla="*/ 0 w 146880"/>
                <a:gd name="textAreaRight" fmla="*/ 147240 w 146880"/>
                <a:gd name="textAreaTop" fmla="*/ 0 h 144000"/>
                <a:gd name="textAreaBottom" fmla="*/ 144360 h 144000"/>
              </a:gdLst>
              <a:ahLst/>
              <a:rect l="textAreaLeft" t="textAreaTop" r="textAreaRight" b="textAreaBottom"/>
              <a:pathLst>
                <a:path w="3607" h="3542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0" bIns="7200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98" name="Google Shape;288;p40"/>
            <p:cNvSpPr/>
            <p:nvPr/>
          </p:nvSpPr>
          <p:spPr>
            <a:xfrm>
              <a:off x="7097400" y="3564720"/>
              <a:ext cx="37440" cy="37080"/>
            </a:xfrm>
            <a:custGeom>
              <a:avLst/>
              <a:gdLst>
                <a:gd name="textAreaLeft" fmla="*/ 0 w 37440"/>
                <a:gd name="textAreaRight" fmla="*/ 37800 w 37440"/>
                <a:gd name="textAreaTop" fmla="*/ 0 h 37080"/>
                <a:gd name="textAreaBottom" fmla="*/ 37440 h 37080"/>
              </a:gdLst>
              <a:ahLst/>
              <a:rect l="textAreaLeft" t="textAreaTop" r="textAreaRight" b="textAreaBottom"/>
              <a:pathLst>
                <a:path w="929" h="918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720" bIns="1872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99" name="Google Shape;289;p40"/>
          <p:cNvGrpSpPr/>
          <p:nvPr/>
        </p:nvGrpSpPr>
        <p:grpSpPr>
          <a:xfrm>
            <a:off x="7779960" y="3548160"/>
            <a:ext cx="266040" cy="237960"/>
            <a:chOff x="7779960" y="3548160"/>
            <a:chExt cx="266040" cy="237960"/>
          </a:xfrm>
        </p:grpSpPr>
        <p:sp>
          <p:nvSpPr>
            <p:cNvPr id="100" name="Google Shape;290;p40"/>
            <p:cNvSpPr/>
            <p:nvPr/>
          </p:nvSpPr>
          <p:spPr>
            <a:xfrm>
              <a:off x="7788960" y="3632040"/>
              <a:ext cx="60840" cy="154080"/>
            </a:xfrm>
            <a:custGeom>
              <a:avLst/>
              <a:gdLst>
                <a:gd name="textAreaLeft" fmla="*/ 0 w 60840"/>
                <a:gd name="textAreaRight" fmla="*/ 61200 w 60840"/>
                <a:gd name="textAreaTop" fmla="*/ 0 h 154080"/>
                <a:gd name="textAreaBottom" fmla="*/ 154440 h 154080"/>
              </a:gdLst>
              <a:ahLst/>
              <a:rect l="textAreaLeft" t="textAreaTop" r="textAreaRight" b="textAreaBottom"/>
              <a:pathLst>
                <a:path w="1502" h="3787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7040" bIns="770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01" name="Google Shape;291;p40"/>
            <p:cNvSpPr/>
            <p:nvPr/>
          </p:nvSpPr>
          <p:spPr>
            <a:xfrm>
              <a:off x="7779960" y="3548160"/>
              <a:ext cx="70200" cy="70200"/>
            </a:xfrm>
            <a:custGeom>
              <a:avLst/>
              <a:gdLst>
                <a:gd name="textAreaLeft" fmla="*/ 0 w 70200"/>
                <a:gd name="textAreaRight" fmla="*/ 70560 w 70200"/>
                <a:gd name="textAreaTop" fmla="*/ 0 h 70200"/>
                <a:gd name="textAreaBottom" fmla="*/ 70560 h 70200"/>
              </a:gdLst>
              <a:ahLst/>
              <a:rect l="textAreaLeft" t="textAreaTop" r="textAreaRight" b="textAreaBottom"/>
              <a:pathLst>
                <a:path w="1728" h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5280" bIns="3528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02" name="Google Shape;292;p40"/>
            <p:cNvSpPr/>
            <p:nvPr/>
          </p:nvSpPr>
          <p:spPr>
            <a:xfrm>
              <a:off x="7882200" y="3632040"/>
              <a:ext cx="163800" cy="154080"/>
            </a:xfrm>
            <a:custGeom>
              <a:avLst/>
              <a:gdLst>
                <a:gd name="textAreaLeft" fmla="*/ 0 w 163800"/>
                <a:gd name="textAreaRight" fmla="*/ 164160 w 163800"/>
                <a:gd name="textAreaTop" fmla="*/ 0 h 154080"/>
                <a:gd name="textAreaBottom" fmla="*/ 154440 h 154080"/>
              </a:gdLst>
              <a:ahLst/>
              <a:rect l="textAreaLeft" t="textAreaTop" r="textAreaRight" b="textAreaBottom"/>
              <a:pathLst>
                <a:path w="4026" h="3787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7040" bIns="770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03" name="Google Shape;293;p40"/>
          <p:cNvSpPr/>
          <p:nvPr/>
        </p:nvSpPr>
        <p:spPr>
          <a:xfrm>
            <a:off x="6477120" y="4676760"/>
            <a:ext cx="236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algn="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pc="-1" strike="noStrike">
                <a:solidFill>
                  <a:schemeClr val="dk1"/>
                </a:solidFill>
                <a:latin typeface="Arial"/>
              </a:rPr>
              <a:t>+00 000 000 000</a:t>
            </a:r>
            <a:endParaRPr b="0" lang="en-US" sz="10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04" name="Google Shape;294;p40"/>
          <p:cNvSpPr/>
          <p:nvPr/>
        </p:nvSpPr>
        <p:spPr>
          <a:xfrm>
            <a:off x="8646840" y="3530160"/>
            <a:ext cx="268200" cy="273960"/>
          </a:xfrm>
          <a:custGeom>
            <a:avLst/>
            <a:gdLst>
              <a:gd name="textAreaLeft" fmla="*/ 0 w 268200"/>
              <a:gd name="textAreaRight" fmla="*/ 268560 w 268200"/>
              <a:gd name="textAreaTop" fmla="*/ 0 h 273960"/>
              <a:gd name="textAreaBottom" fmla="*/ 274320 h 273960"/>
            </a:gdLst>
            <a:ahLst/>
            <a:rect l="textAreaLeft" t="textAreaTop" r="textAreaRight" b="textAreaBottom"/>
            <a:pathLst>
              <a:path w="6712561" h="6860069">
                <a:moveTo>
                  <a:pt x="3994869" y="2904749"/>
                </a:moveTo>
                <a:lnTo>
                  <a:pt x="6493788" y="0"/>
                </a:lnTo>
                <a:lnTo>
                  <a:pt x="5901628" y="0"/>
                </a:lnTo>
                <a:lnTo>
                  <a:pt x="3731848" y="2522189"/>
                </a:lnTo>
                <a:lnTo>
                  <a:pt x="1998833" y="0"/>
                </a:lnTo>
                <a:lnTo>
                  <a:pt x="0" y="0"/>
                </a:lnTo>
                <a:lnTo>
                  <a:pt x="2620640" y="3813966"/>
                </a:lnTo>
                <a:lnTo>
                  <a:pt x="0" y="6860070"/>
                </a:lnTo>
                <a:lnTo>
                  <a:pt x="592216" y="6860070"/>
                </a:lnTo>
                <a:lnTo>
                  <a:pt x="2883548" y="4196581"/>
                </a:lnTo>
                <a:lnTo>
                  <a:pt x="4713728" y="6860070"/>
                </a:lnTo>
                <a:lnTo>
                  <a:pt x="6712561" y="6860070"/>
                </a:lnTo>
                <a:lnTo>
                  <a:pt x="3994757" y="2904749"/>
                </a:lnTo>
                <a:lnTo>
                  <a:pt x="3994925" y="2904749"/>
                </a:lnTo>
                <a:close/>
                <a:moveTo>
                  <a:pt x="3183768" y="3847528"/>
                </a:moveTo>
                <a:lnTo>
                  <a:pt x="2918230" y="3467765"/>
                </a:lnTo>
                <a:lnTo>
                  <a:pt x="805563" y="445770"/>
                </a:lnTo>
                <a:lnTo>
                  <a:pt x="1715115" y="445770"/>
                </a:lnTo>
                <a:lnTo>
                  <a:pt x="3420106" y="2884611"/>
                </a:lnTo>
                <a:lnTo>
                  <a:pt x="3685644" y="3264375"/>
                </a:lnTo>
                <a:lnTo>
                  <a:pt x="5901907" y="6434494"/>
                </a:lnTo>
                <a:lnTo>
                  <a:pt x="4992356" y="6434494"/>
                </a:lnTo>
                <a:lnTo>
                  <a:pt x="3183824" y="3847640"/>
                </a:lnTo>
                <a:lnTo>
                  <a:pt x="3183824" y="3847472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cxnSp>
        <p:nvCxnSpPr>
          <p:cNvPr id="105" name="Google Shape;295;p40"/>
          <p:cNvCxnSpPr/>
          <p:nvPr/>
        </p:nvCxnSpPr>
        <p:spPr>
          <a:xfrm flipH="1">
            <a:off x="0" y="2769840"/>
            <a:ext cx="61632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166;p30" descr=""/>
          <p:cNvPicPr/>
          <p:nvPr/>
        </p:nvPicPr>
        <p:blipFill>
          <a:blip r:embed="rId1">
            <a:alphaModFix amt="60000"/>
          </a:blip>
          <a:srcRect l="24910" t="46081" r="51100" b="0"/>
          <a:stretch/>
        </p:blipFill>
        <p:spPr>
          <a:xfrm>
            <a:off x="5715720" y="0"/>
            <a:ext cx="3427920" cy="5143320"/>
          </a:xfrm>
          <a:prstGeom prst="rect">
            <a:avLst/>
          </a:prstGeom>
          <a:ln w="0">
            <a:noFill/>
          </a:ln>
        </p:spPr>
      </p:pic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32404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Introdução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228600" y="2523960"/>
            <a:ext cx="5324040" cy="239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Karla Light"/>
                <a:ea typeface="Karla Light"/>
              </a:rPr>
              <a:t>Este trabalho aborda os conceitos fundamentais e a aplicação prática de containers, Docker, Docker Compose e Kubernetes, tecnologias essenciais para o desenvolvimento moderno e a entrega contínua de software.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228600" y="466560"/>
            <a:ext cx="6229080" cy="1961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Fundamentos de Containers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subTitle"/>
          </p:nvPr>
        </p:nvSpPr>
        <p:spPr>
          <a:xfrm>
            <a:off x="3828960" y="4352760"/>
            <a:ext cx="5086080" cy="561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ctr">
              <a:buNone/>
            </a:pPr>
            <a:endParaRPr b="0" lang="en-US" sz="1400" spc="-1" strike="noStrike">
              <a:solidFill>
                <a:schemeClr val="dk1"/>
              </a:solidFill>
              <a:latin typeface="Karla Light"/>
              <a:ea typeface="Karla Light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title"/>
          </p:nvPr>
        </p:nvSpPr>
        <p:spPr>
          <a:xfrm>
            <a:off x="7648560" y="3457440"/>
            <a:ext cx="1266480" cy="894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3594"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01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166;p30" descr=""/>
          <p:cNvPicPr/>
          <p:nvPr/>
        </p:nvPicPr>
        <p:blipFill>
          <a:blip r:embed="rId1">
            <a:alphaModFix amt="60000"/>
          </a:blip>
          <a:srcRect l="24910" t="46081" r="51100" b="0"/>
          <a:stretch/>
        </p:blipFill>
        <p:spPr>
          <a:xfrm>
            <a:off x="5715720" y="0"/>
            <a:ext cx="3427920" cy="5143320"/>
          </a:xfrm>
          <a:prstGeom prst="rect">
            <a:avLst/>
          </a:prstGeom>
          <a:ln w="0">
            <a:noFill/>
          </a:ln>
        </p:spPr>
      </p:pic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32404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Definição e características dos containers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228600" y="2523960"/>
            <a:ext cx="5324040" cy="239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Karla Light"/>
                <a:ea typeface="Karla Light"/>
              </a:rPr>
              <a:t>Containers são unidades leves e portáteis que permitem empacotar uma aplicação e todas as suas dependências, garantindo que ela seja executada da mesma forma em qualquer ambiente. Diferentemente de máquinas virtuais, os containers compartilham o mesmo kernel do sistema operacional, proporcionando eficiência e agilidade na execução.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69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Vantagens em comparação com máquinas virtuais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subTitle"/>
          </p:nvPr>
        </p:nvSpPr>
        <p:spPr>
          <a:xfrm>
            <a:off x="3009960" y="2571840"/>
            <a:ext cx="5905080" cy="234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Karla Light"/>
                <a:ea typeface="Karla Light"/>
              </a:rPr>
              <a:t>Os containers são significativamente mais leves e rápidos em comparação com as máquinas virtuais, pois não requerem um sistema operacional completo para cada instância. Isso resulta em menor uso de recursos e mais eficiência no ciclo de desenvolvimento. Eles também facilitam a consistência entre ambientes de desenvolvimento, testes e produção.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69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Interoperabilidade e portabilidade em ambientes diversos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3009960" y="2571840"/>
            <a:ext cx="5905080" cy="234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Karla Light"/>
                <a:ea typeface="Karla Light"/>
              </a:rPr>
              <a:t>Os containers proporcionam uma portabilidade excepcional, permitindo que aplicações sejam executadas de forma consistente em diferentes sistemas operacionais e ambientes, como desenvolvimento, testes e produção. Essa interoperabilidade é crucial, especialmente em ambientes de nuvem, onde diferentes configurações de infraestrutura podem existir. Os containers garantem que, independentemente do ambiente em que são lançados, a aplicação com suas dependências será executada na mesma condição, reduzindo assim problemas de compatibilidade.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228600" y="466560"/>
            <a:ext cx="6229080" cy="1961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Docker e Orquestração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3828960" y="4352760"/>
            <a:ext cx="5086080" cy="561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ctr">
              <a:buNone/>
            </a:pPr>
            <a:endParaRPr b="0" lang="en-US" sz="1400" spc="-1" strike="noStrike">
              <a:solidFill>
                <a:schemeClr val="dk1"/>
              </a:solidFill>
              <a:latin typeface="Karla Light"/>
              <a:ea typeface="Karla Light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title"/>
          </p:nvPr>
        </p:nvSpPr>
        <p:spPr>
          <a:xfrm>
            <a:off x="7648560" y="3457440"/>
            <a:ext cx="1266480" cy="894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3594"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02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69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Introdução ao Docker e seus componentes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3009960" y="2571840"/>
            <a:ext cx="5905080" cy="234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Karla Light"/>
                <a:ea typeface="Karla Light"/>
              </a:rPr>
              <a:t>O Docker é uma plataforma líder para desenvolver, enviar e executar aplicações dentro de containers. Ele utiliza imagens que servem como moldes para criar containers. Os principais componentes do Docker incluem o Docker Engine, que é a tecnologia de containerização; o Docker Hub, que é um repositório para compartilhar imagens; e o Docker CLI, uma interface de linha de comando para gerenciar containers. O uso do Docker facilita a automação no gerenciamento de aplicações, permitindo que os desenvolvedores se concentrem mais na codificação do que na configuração.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166;p30" descr=""/>
          <p:cNvPicPr/>
          <p:nvPr/>
        </p:nvPicPr>
        <p:blipFill>
          <a:blip r:embed="rId1">
            <a:alphaModFix amt="60000"/>
          </a:blip>
          <a:srcRect l="24910" t="46081" r="51100" b="0"/>
          <a:stretch/>
        </p:blipFill>
        <p:spPr>
          <a:xfrm>
            <a:off x="5715720" y="0"/>
            <a:ext cx="3427920" cy="5143320"/>
          </a:xfrm>
          <a:prstGeom prst="rect">
            <a:avLst/>
          </a:prstGeom>
          <a:ln w="0"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324040" cy="182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DM Sans ExtraLight"/>
                <a:ea typeface="DM Sans ExtraLight"/>
              </a:rPr>
              <a:t>Uso do Docker Compose para ambientes complexos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228600" y="2523960"/>
            <a:ext cx="5324040" cy="239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Karla Light"/>
                <a:ea typeface="Karla Light"/>
              </a:rPr>
              <a:t>Docker Compose é uma ferramenta que permite definir e executar aplicações multi-containers. Utilizando um arquivo YAML, os desenvolvedores podem especificar os serviços, redes e volumes que compõem a aplicação. Isso não só simplifica o processo de configuração, mas também melhora a colaboração em equipe, pois as definições de ambiente são mantidas em um só lugar. Além disso, com o Docker Compose, é possível iniciar todos os serviços interdependentes de uma só vez, melhorando a eficiência do workflow de desenvolvimento.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ecret Service by Slidesgo">
  <a:themeElements>
    <a:clrScheme name="Simple Light">
      <a:dk1>
        <a:srgbClr val="f3f3f3"/>
      </a:dk1>
      <a:lt1>
        <a:srgbClr val="1d1d1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LibreOffice/7.6.7.2$Linux_X86_64 LibreOffice_project/60$Build-2</Application>
  <AppVersion>15.0000</AppVers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2025-06-15T20:57:12Z</dcterms:created>
  <dc:creator>Unknown Creator</dc:creator>
  <dc:description/>
  <dc:language>en-US</dc:language>
  <cp:lastModifiedBy>Unknown Creator</cp:lastModifiedBy>
  <dcterms:modified xsi:type="dcterms:W3CDTF">2025-06-15T20:57:12Z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